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71" r:id="rId12"/>
    <p:sldId id="272" r:id="rId13"/>
    <p:sldId id="267" r:id="rId14"/>
    <p:sldId id="268" r:id="rId15"/>
    <p:sldId id="269" r:id="rId16"/>
    <p:sldId id="270"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1098"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AA0D0C8F-2DFB-4A65-BD20-9CC870142D6C}" type="datetimeFigureOut">
              <a:rPr lang="ru-RU" smtClean="0"/>
              <a:t>27.08.2021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204714C-87E0-4639-B46C-9FA4AB7D62C4}" type="slidenum">
              <a:rPr lang="ru-RU" smtClean="0"/>
              <a:t>‹#›</a:t>
            </a:fld>
            <a:endParaRPr lang="ru-RU"/>
          </a:p>
        </p:txBody>
      </p:sp>
    </p:spTree>
    <p:extLst>
      <p:ext uri="{BB962C8B-B14F-4D97-AF65-F5344CB8AC3E}">
        <p14:creationId xmlns:p14="http://schemas.microsoft.com/office/powerpoint/2010/main" val="2525319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A0D0C8F-2DFB-4A65-BD20-9CC870142D6C}" type="datetimeFigureOut">
              <a:rPr lang="ru-RU" smtClean="0"/>
              <a:t>27.08.2021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204714C-87E0-4639-B46C-9FA4AB7D62C4}" type="slidenum">
              <a:rPr lang="ru-RU" smtClean="0"/>
              <a:t>‹#›</a:t>
            </a:fld>
            <a:endParaRPr lang="ru-RU"/>
          </a:p>
        </p:txBody>
      </p:sp>
    </p:spTree>
    <p:extLst>
      <p:ext uri="{BB962C8B-B14F-4D97-AF65-F5344CB8AC3E}">
        <p14:creationId xmlns:p14="http://schemas.microsoft.com/office/powerpoint/2010/main" val="3795843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A0D0C8F-2DFB-4A65-BD20-9CC870142D6C}" type="datetimeFigureOut">
              <a:rPr lang="ru-RU" smtClean="0"/>
              <a:t>27.08.2021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204714C-87E0-4639-B46C-9FA4AB7D62C4}" type="slidenum">
              <a:rPr lang="ru-RU" smtClean="0"/>
              <a:t>‹#›</a:t>
            </a:fld>
            <a:endParaRPr lang="ru-RU"/>
          </a:p>
        </p:txBody>
      </p:sp>
    </p:spTree>
    <p:extLst>
      <p:ext uri="{BB962C8B-B14F-4D97-AF65-F5344CB8AC3E}">
        <p14:creationId xmlns:p14="http://schemas.microsoft.com/office/powerpoint/2010/main" val="2683466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A0D0C8F-2DFB-4A65-BD20-9CC870142D6C}" type="datetimeFigureOut">
              <a:rPr lang="ru-RU" smtClean="0"/>
              <a:t>27.08.2021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204714C-87E0-4639-B46C-9FA4AB7D62C4}" type="slidenum">
              <a:rPr lang="ru-RU" smtClean="0"/>
              <a:t>‹#›</a:t>
            </a:fld>
            <a:endParaRPr lang="ru-RU"/>
          </a:p>
        </p:txBody>
      </p:sp>
    </p:spTree>
    <p:extLst>
      <p:ext uri="{BB962C8B-B14F-4D97-AF65-F5344CB8AC3E}">
        <p14:creationId xmlns:p14="http://schemas.microsoft.com/office/powerpoint/2010/main" val="1350534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AA0D0C8F-2DFB-4A65-BD20-9CC870142D6C}" type="datetimeFigureOut">
              <a:rPr lang="ru-RU" smtClean="0"/>
              <a:t>27.08.2021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204714C-87E0-4639-B46C-9FA4AB7D62C4}" type="slidenum">
              <a:rPr lang="ru-RU" smtClean="0"/>
              <a:t>‹#›</a:t>
            </a:fld>
            <a:endParaRPr lang="ru-RU"/>
          </a:p>
        </p:txBody>
      </p:sp>
    </p:spTree>
    <p:extLst>
      <p:ext uri="{BB962C8B-B14F-4D97-AF65-F5344CB8AC3E}">
        <p14:creationId xmlns:p14="http://schemas.microsoft.com/office/powerpoint/2010/main" val="887204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AA0D0C8F-2DFB-4A65-BD20-9CC870142D6C}" type="datetimeFigureOut">
              <a:rPr lang="ru-RU" smtClean="0"/>
              <a:t>27.08.2021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204714C-87E0-4639-B46C-9FA4AB7D62C4}" type="slidenum">
              <a:rPr lang="ru-RU" smtClean="0"/>
              <a:t>‹#›</a:t>
            </a:fld>
            <a:endParaRPr lang="ru-RU"/>
          </a:p>
        </p:txBody>
      </p:sp>
    </p:spTree>
    <p:extLst>
      <p:ext uri="{BB962C8B-B14F-4D97-AF65-F5344CB8AC3E}">
        <p14:creationId xmlns:p14="http://schemas.microsoft.com/office/powerpoint/2010/main" val="3995960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AA0D0C8F-2DFB-4A65-BD20-9CC870142D6C}" type="datetimeFigureOut">
              <a:rPr lang="ru-RU" smtClean="0"/>
              <a:t>27.08.2021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E204714C-87E0-4639-B46C-9FA4AB7D62C4}" type="slidenum">
              <a:rPr lang="ru-RU" smtClean="0"/>
              <a:t>‹#›</a:t>
            </a:fld>
            <a:endParaRPr lang="ru-RU"/>
          </a:p>
        </p:txBody>
      </p:sp>
    </p:spTree>
    <p:extLst>
      <p:ext uri="{BB962C8B-B14F-4D97-AF65-F5344CB8AC3E}">
        <p14:creationId xmlns:p14="http://schemas.microsoft.com/office/powerpoint/2010/main" val="4182246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AA0D0C8F-2DFB-4A65-BD20-9CC870142D6C}" type="datetimeFigureOut">
              <a:rPr lang="ru-RU" smtClean="0"/>
              <a:t>27.08.2021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E204714C-87E0-4639-B46C-9FA4AB7D62C4}" type="slidenum">
              <a:rPr lang="ru-RU" smtClean="0"/>
              <a:t>‹#›</a:t>
            </a:fld>
            <a:endParaRPr lang="ru-RU"/>
          </a:p>
        </p:txBody>
      </p:sp>
    </p:spTree>
    <p:extLst>
      <p:ext uri="{BB962C8B-B14F-4D97-AF65-F5344CB8AC3E}">
        <p14:creationId xmlns:p14="http://schemas.microsoft.com/office/powerpoint/2010/main" val="65755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A0D0C8F-2DFB-4A65-BD20-9CC870142D6C}" type="datetimeFigureOut">
              <a:rPr lang="ru-RU" smtClean="0"/>
              <a:t>27.08.2021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E204714C-87E0-4639-B46C-9FA4AB7D62C4}" type="slidenum">
              <a:rPr lang="ru-RU" smtClean="0"/>
              <a:t>‹#›</a:t>
            </a:fld>
            <a:endParaRPr lang="ru-RU"/>
          </a:p>
        </p:txBody>
      </p:sp>
    </p:spTree>
    <p:extLst>
      <p:ext uri="{BB962C8B-B14F-4D97-AF65-F5344CB8AC3E}">
        <p14:creationId xmlns:p14="http://schemas.microsoft.com/office/powerpoint/2010/main" val="77665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AA0D0C8F-2DFB-4A65-BD20-9CC870142D6C}" type="datetimeFigureOut">
              <a:rPr lang="ru-RU" smtClean="0"/>
              <a:t>27.08.2021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204714C-87E0-4639-B46C-9FA4AB7D62C4}" type="slidenum">
              <a:rPr lang="ru-RU" smtClean="0"/>
              <a:t>‹#›</a:t>
            </a:fld>
            <a:endParaRPr lang="ru-RU"/>
          </a:p>
        </p:txBody>
      </p:sp>
    </p:spTree>
    <p:extLst>
      <p:ext uri="{BB962C8B-B14F-4D97-AF65-F5344CB8AC3E}">
        <p14:creationId xmlns:p14="http://schemas.microsoft.com/office/powerpoint/2010/main" val="44226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AA0D0C8F-2DFB-4A65-BD20-9CC870142D6C}" type="datetimeFigureOut">
              <a:rPr lang="ru-RU" smtClean="0"/>
              <a:t>27.08.2021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204714C-87E0-4639-B46C-9FA4AB7D62C4}" type="slidenum">
              <a:rPr lang="ru-RU" smtClean="0"/>
              <a:t>‹#›</a:t>
            </a:fld>
            <a:endParaRPr lang="ru-RU"/>
          </a:p>
        </p:txBody>
      </p:sp>
    </p:spTree>
    <p:extLst>
      <p:ext uri="{BB962C8B-B14F-4D97-AF65-F5344CB8AC3E}">
        <p14:creationId xmlns:p14="http://schemas.microsoft.com/office/powerpoint/2010/main" val="201036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0D0C8F-2DFB-4A65-BD20-9CC870142D6C}" type="datetimeFigureOut">
              <a:rPr lang="ru-RU" smtClean="0"/>
              <a:t>27.08.2021</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4714C-87E0-4639-B46C-9FA4AB7D62C4}" type="slidenum">
              <a:rPr lang="ru-RU" smtClean="0"/>
              <a:t>‹#›</a:t>
            </a:fld>
            <a:endParaRPr lang="ru-RU"/>
          </a:p>
        </p:txBody>
      </p:sp>
    </p:spTree>
    <p:extLst>
      <p:ext uri="{BB962C8B-B14F-4D97-AF65-F5344CB8AC3E}">
        <p14:creationId xmlns:p14="http://schemas.microsoft.com/office/powerpoint/2010/main" val="3401310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Autofit/>
          </a:bodyPr>
          <a:lstStyle/>
          <a:p>
            <a:r>
              <a:rPr lang="ru-RU" sz="6000" dirty="0" smtClean="0"/>
              <a:t>Введение в управление проектами</a:t>
            </a:r>
            <a:endParaRPr lang="ru-RU" sz="6000" dirty="0"/>
          </a:p>
        </p:txBody>
      </p:sp>
      <p:sp>
        <p:nvSpPr>
          <p:cNvPr id="3" name="Подзаголовок 2"/>
          <p:cNvSpPr>
            <a:spLocks noGrp="1"/>
          </p:cNvSpPr>
          <p:nvPr>
            <p:ph type="subTitle" idx="1"/>
          </p:nvPr>
        </p:nvSpPr>
        <p:spPr/>
        <p:txBody>
          <a:bodyPr/>
          <a:lstStyle/>
          <a:p>
            <a:r>
              <a:rPr lang="ru-RU" dirty="0" smtClean="0"/>
              <a:t>Лекция 1</a:t>
            </a:r>
            <a:endParaRPr lang="ru-RU" dirty="0"/>
          </a:p>
        </p:txBody>
      </p:sp>
    </p:spTree>
    <p:extLst>
      <p:ext uri="{BB962C8B-B14F-4D97-AF65-F5344CB8AC3E}">
        <p14:creationId xmlns:p14="http://schemas.microsoft.com/office/powerpoint/2010/main" val="1097590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457200" y="260648"/>
            <a:ext cx="8229600" cy="6048672"/>
          </a:xfrm>
        </p:spPr>
        <p:txBody>
          <a:bodyPr>
            <a:normAutofit fontScale="85000" lnSpcReduction="20000"/>
          </a:bodyPr>
          <a:lstStyle/>
          <a:p>
            <a:pPr marL="0" indent="0">
              <a:buNone/>
            </a:pPr>
            <a:r>
              <a:rPr lang="ru-RU" dirty="0" smtClean="0"/>
              <a:t>Сущность любого проекта заключается в деятельности. Принимая во внимание определения проекта, можно дать определение проектной деятельности, или проектированию. </a:t>
            </a:r>
          </a:p>
          <a:p>
            <a:pPr marL="0" indent="0">
              <a:buNone/>
            </a:pPr>
            <a:r>
              <a:rPr lang="ru-RU" dirty="0" smtClean="0"/>
              <a:t>	Термин «</a:t>
            </a:r>
            <a:r>
              <a:rPr lang="ru-RU" b="1" dirty="0" smtClean="0"/>
              <a:t>проектирование</a:t>
            </a:r>
            <a:r>
              <a:rPr lang="ru-RU" dirty="0" smtClean="0"/>
              <a:t>» происходит от латинского </a:t>
            </a:r>
            <a:r>
              <a:rPr lang="ru-RU" dirty="0" err="1" smtClean="0"/>
              <a:t>projectus</a:t>
            </a:r>
            <a:r>
              <a:rPr lang="ru-RU" dirty="0" smtClean="0"/>
              <a:t> — проекция, брошенный вперед. </a:t>
            </a:r>
          </a:p>
          <a:p>
            <a:pPr marL="0" indent="0">
              <a:buNone/>
            </a:pPr>
            <a:r>
              <a:rPr lang="ru-RU" dirty="0" smtClean="0"/>
              <a:t>Проекция — это перенос социальной субъективности настоящего в будущее. Возможность проекции обусловлена специфической способностью человека к опережающему отражению и разумному, сознательному целеполаганию. </a:t>
            </a:r>
          </a:p>
          <a:p>
            <a:pPr marL="0" indent="0">
              <a:buNone/>
            </a:pPr>
            <a:r>
              <a:rPr lang="ru-RU" dirty="0"/>
              <a:t>	</a:t>
            </a:r>
            <a:r>
              <a:rPr lang="ru-RU" dirty="0" smtClean="0"/>
              <a:t>Социальная проекция — это перенос на будущее своих чувств, предпочтений, желаний, идей. Таким образом, </a:t>
            </a:r>
            <a:r>
              <a:rPr lang="ru-RU" b="1" dirty="0" smtClean="0"/>
              <a:t>проектирование</a:t>
            </a:r>
            <a:r>
              <a:rPr lang="ru-RU" dirty="0" smtClean="0"/>
              <a:t> — это процесс создания прототипа, прообраза предполагаемого или возможного объекта или состояния.</a:t>
            </a:r>
            <a:endParaRPr lang="ru-RU" dirty="0"/>
          </a:p>
        </p:txBody>
      </p:sp>
    </p:spTree>
    <p:extLst>
      <p:ext uri="{BB962C8B-B14F-4D97-AF65-F5344CB8AC3E}">
        <p14:creationId xmlns:p14="http://schemas.microsoft.com/office/powerpoint/2010/main" val="224139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Элементы проектной </a:t>
            </a:r>
            <a:r>
              <a:rPr lang="ru-RU" dirty="0" err="1" smtClean="0"/>
              <a:t>деятельн</a:t>
            </a:r>
            <a:endParaRPr lang="ru-RU" dirty="0"/>
          </a:p>
        </p:txBody>
      </p:sp>
      <p:sp>
        <p:nvSpPr>
          <p:cNvPr id="3" name="Объект 2"/>
          <p:cNvSpPr>
            <a:spLocks noGrp="1"/>
          </p:cNvSpPr>
          <p:nvPr>
            <p:ph idx="1"/>
          </p:nvPr>
        </p:nvSpPr>
        <p:spPr>
          <a:xfrm>
            <a:off x="457200" y="1600200"/>
            <a:ext cx="8229600" cy="5069160"/>
          </a:xfrm>
        </p:spPr>
        <p:txBody>
          <a:bodyPr>
            <a:normAutofit fontScale="62500" lnSpcReduction="20000"/>
          </a:bodyPr>
          <a:lstStyle/>
          <a:p>
            <a:pPr marL="0" indent="0">
              <a:buNone/>
            </a:pPr>
            <a:r>
              <a:rPr lang="ru-RU" dirty="0" smtClean="0"/>
              <a:t>Основными элементами проектной деятельности являются субъект и объект проектирования, его цель, технология (как совокупность операций), средства, методы и условия проектирования.</a:t>
            </a:r>
          </a:p>
          <a:p>
            <a:pPr marL="0" indent="0">
              <a:buNone/>
            </a:pPr>
            <a:r>
              <a:rPr lang="ru-RU" dirty="0" smtClean="0"/>
              <a:t>	Субъектом проектирования всегда служат различные носители управленческой деятельности — как отдельные личности, так и организации, коллективы, социальные институты, ставящие своей целью преобразование действительности. Кроме субъектов проектирования, участниками разработки и реализации содержательной части проектов (особенно на этапе его внедрения) могут и должны быть: </a:t>
            </a:r>
          </a:p>
          <a:p>
            <a:pPr marL="0" indent="0">
              <a:buNone/>
            </a:pPr>
            <a:r>
              <a:rPr lang="ru-RU" dirty="0" smtClean="0"/>
              <a:t>— органы принятия решений, чьи функции связаны с обеспечением проектов, их утверждением, контролем над их реализацией;</a:t>
            </a:r>
          </a:p>
          <a:p>
            <a:pPr marL="0" indent="0">
              <a:buNone/>
            </a:pPr>
            <a:r>
              <a:rPr lang="ru-RU" dirty="0" smtClean="0"/>
              <a:t>— государственные и негосударственные организации, научные и экспертные советы, способные взять на себя ответственность за разработку, обоснование, экспертизу проектов, способные привлечь внимание населения, СМИ к проектам; </a:t>
            </a:r>
          </a:p>
          <a:p>
            <a:pPr marL="0" indent="0">
              <a:buNone/>
            </a:pPr>
            <a:r>
              <a:rPr lang="ru-RU" dirty="0" smtClean="0"/>
              <a:t>— общественность, группирующаяся вокруг конкретных программ, проектов.</a:t>
            </a:r>
            <a:endParaRPr lang="ru-RU" dirty="0"/>
          </a:p>
        </p:txBody>
      </p:sp>
    </p:spTree>
    <p:extLst>
      <p:ext uri="{BB962C8B-B14F-4D97-AF65-F5344CB8AC3E}">
        <p14:creationId xmlns:p14="http://schemas.microsoft.com/office/powerpoint/2010/main" val="319282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t>Объектами проектирования могут быть:</a:t>
            </a:r>
            <a:endParaRPr lang="ru-RU" sz="3600" dirty="0"/>
          </a:p>
        </p:txBody>
      </p:sp>
      <p:sp>
        <p:nvSpPr>
          <p:cNvPr id="3" name="Объект 2"/>
          <p:cNvSpPr>
            <a:spLocks noGrp="1"/>
          </p:cNvSpPr>
          <p:nvPr>
            <p:ph idx="1"/>
          </p:nvPr>
        </p:nvSpPr>
        <p:spPr>
          <a:xfrm>
            <a:off x="457200" y="1600200"/>
            <a:ext cx="8229600" cy="4997152"/>
          </a:xfrm>
        </p:spPr>
        <p:txBody>
          <a:bodyPr>
            <a:normAutofit fontScale="47500" lnSpcReduction="20000"/>
          </a:bodyPr>
          <a:lstStyle/>
          <a:p>
            <a:pPr marL="0" indent="0">
              <a:buNone/>
            </a:pPr>
            <a:r>
              <a:rPr lang="ru-RU" dirty="0" smtClean="0"/>
              <a:t>— объекты материальной природы (например, объектом проектирования может быть строительство нового административного здания или создание нового компьютера); в результате реализации проекта появляется новый объект, вещь, предмет; вместе с тем проектироваться могут новые свойства — назначения и функции старой вещи; подобные объекты чаще связаны с техническим проектированием; </a:t>
            </a:r>
          </a:p>
          <a:p>
            <a:pPr marL="0" indent="0">
              <a:buNone/>
            </a:pPr>
            <a:r>
              <a:rPr lang="ru-RU" dirty="0" smtClean="0"/>
              <a:t>— нематериальные (</a:t>
            </a:r>
            <a:r>
              <a:rPr lang="ru-RU" dirty="0" err="1" smtClean="0"/>
              <a:t>невещные</a:t>
            </a:r>
            <a:r>
              <a:rPr lang="ru-RU" dirty="0" smtClean="0"/>
              <a:t>) свойства и отношения (например, есть такие проекты, которые направлены не на достижение материального результата, а на получение информации о клиентах, изменение нашего отношения к той или иной проблеме). Такие проекты называются «проектами влияния». Примером служат: </a:t>
            </a:r>
          </a:p>
          <a:p>
            <a:pPr marL="0" indent="0">
              <a:buNone/>
            </a:pPr>
            <a:r>
              <a:rPr lang="ru-RU" dirty="0" smtClean="0"/>
              <a:t>— рекламные кампании; </a:t>
            </a:r>
          </a:p>
          <a:p>
            <a:pPr marL="0" indent="0">
              <a:buNone/>
            </a:pPr>
            <a:r>
              <a:rPr lang="ru-RU" dirty="0" smtClean="0"/>
              <a:t>— процессы (например, проектирование систем воздействия — идеологий, систем воспитания и т. д. В этих системах имеет значение и идейная конструкция — концепция и соответствующие инструменты внедрения идей в сознание людей. Здесь широкий простор для разработки соответствующих социальных технологий, проектирования новых каналов коммуникации, стандартных алгоритмизированных элементов деятельности и т. д.); </a:t>
            </a:r>
          </a:p>
          <a:p>
            <a:pPr marL="0" indent="0">
              <a:buNone/>
            </a:pPr>
            <a:r>
              <a:rPr lang="ru-RU" dirty="0" smtClean="0"/>
              <a:t>— услуги; </a:t>
            </a:r>
          </a:p>
          <a:p>
            <a:pPr marL="0" indent="0">
              <a:buNone/>
            </a:pPr>
            <a:r>
              <a:rPr lang="ru-RU" dirty="0" smtClean="0"/>
              <a:t>— организации и структурные подразделения (в рамках проектирования организаций реализуются замыслы разного масштаба — проектируются, например, учреждения социальной службы, отрасли производства, управления и т. д.);</a:t>
            </a:r>
          </a:p>
          <a:p>
            <a:pPr marL="0" indent="0">
              <a:buNone/>
            </a:pPr>
            <a:r>
              <a:rPr lang="ru-RU" dirty="0" smtClean="0"/>
              <a:t>— мероприятия (акции) (подготовка мероприятий может производиться с применением проектных методик. Это прежде всего относится к массовым мероприятиям — спортивным, праздничным, общественным и т. д.); </a:t>
            </a:r>
          </a:p>
          <a:p>
            <a:pPr marL="0" indent="0">
              <a:buNone/>
            </a:pPr>
            <a:r>
              <a:rPr lang="ru-RU" dirty="0" smtClean="0"/>
              <a:t>— законопроекты</a:t>
            </a:r>
            <a:endParaRPr lang="ru-RU" dirty="0"/>
          </a:p>
        </p:txBody>
      </p:sp>
    </p:spTree>
    <p:extLst>
      <p:ext uri="{BB962C8B-B14F-4D97-AF65-F5344CB8AC3E}">
        <p14:creationId xmlns:p14="http://schemas.microsoft.com/office/powerpoint/2010/main" val="981044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21"/>
            <a:ext cx="9108504" cy="683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840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4485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0931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4495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56062" cy="7092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982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4" y="1"/>
            <a:ext cx="9166864" cy="6875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2640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3999"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2652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3200" dirty="0" smtClean="0"/>
              <a:t>Потребность в профессиональных руководителях проектов к 2027 году, по странам и отраслям</a:t>
            </a:r>
            <a:endParaRPr lang="ru-RU" sz="3200" dirty="0"/>
          </a:p>
        </p:txBody>
      </p:sp>
      <p:sp>
        <p:nvSpPr>
          <p:cNvPr id="3" name="Объект 2"/>
          <p:cNvSpPr>
            <a:spLocks noGrp="1"/>
          </p:cNvSpPr>
          <p:nvPr>
            <p:ph idx="1"/>
          </p:nvPr>
        </p:nvSpPr>
        <p:spPr/>
        <p:txBody>
          <a:bodyPr/>
          <a:lstStyle/>
          <a:p>
            <a:endParaRPr lang="ru-RU"/>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84" t="18073" r="28413" b="13559"/>
          <a:stretch/>
        </p:blipFill>
        <p:spPr bwMode="auto">
          <a:xfrm>
            <a:off x="1187624" y="1628800"/>
            <a:ext cx="6894313" cy="52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590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8" y="9125"/>
            <a:ext cx="9161757" cy="687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4924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08504" cy="683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2576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4"/>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531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0" y="0"/>
            <a:ext cx="9154280" cy="6865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117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353"/>
            <a:ext cx="9234316" cy="6925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0790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06"/>
            <a:ext cx="9121325" cy="6840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2764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02"/>
            <a:ext cx="9139731" cy="6854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4975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20"/>
            <a:ext cx="9067428" cy="6800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039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 y="26103"/>
            <a:ext cx="9067428" cy="6800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3405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35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Объект 2"/>
          <p:cNvSpPr>
            <a:spLocks noGrp="1"/>
          </p:cNvSpPr>
          <p:nvPr>
            <p:ph idx="1"/>
          </p:nvPr>
        </p:nvSpPr>
        <p:spPr/>
        <p:txBody>
          <a:bodyPr/>
          <a:lstStyle/>
          <a:p>
            <a:endParaRPr lang="ru-RU"/>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12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3759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1225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6" y="0"/>
            <a:ext cx="9152886" cy="686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7649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241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0" y="21955"/>
            <a:ext cx="9127220" cy="6845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3802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2053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0" y="0"/>
            <a:ext cx="9084501" cy="681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2921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622"/>
            <a:ext cx="9156829" cy="6867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1859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854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2048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6234" y="5589240"/>
            <a:ext cx="8229600" cy="1143000"/>
          </a:xfrm>
        </p:spPr>
        <p:txBody>
          <a:bodyPr>
            <a:normAutofit/>
          </a:bodyPr>
          <a:lstStyle/>
          <a:p>
            <a:r>
              <a:rPr lang="ru-RU" sz="1400" b="1" dirty="0"/>
              <a:t>IPMA</a:t>
            </a:r>
            <a:r>
              <a:rPr lang="ru-RU" sz="1400" dirty="0"/>
              <a:t> </a:t>
            </a:r>
            <a:r>
              <a:rPr lang="ru-RU" sz="1400" b="1" dirty="0" err="1"/>
              <a:t>Delta</a:t>
            </a:r>
            <a:r>
              <a:rPr lang="ru-RU" sz="1400" dirty="0"/>
              <a:t> – программа сертификации организаций, в рамках которой оценивается уровень организационно – технической зрелости по управлению.</a:t>
            </a:r>
          </a:p>
        </p:txBody>
      </p:sp>
      <p:sp>
        <p:nvSpPr>
          <p:cNvPr id="3" name="Объект 2"/>
          <p:cNvSpPr>
            <a:spLocks noGrp="1"/>
          </p:cNvSpPr>
          <p:nvPr>
            <p:ph idx="1"/>
          </p:nvPr>
        </p:nvSpPr>
        <p:spPr/>
        <p:txBody>
          <a:bodyPr/>
          <a:lstStyle/>
          <a:p>
            <a:endParaRPr lang="ru-RU"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628" t="9807" r="11903" b="23470"/>
          <a:stretch/>
        </p:blipFill>
        <p:spPr bwMode="auto">
          <a:xfrm>
            <a:off x="6906" y="12084"/>
            <a:ext cx="9145931" cy="583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8846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3277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357" y="0"/>
            <a:ext cx="9111349" cy="6833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4124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8504" cy="683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1254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8023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7238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617" t="2653" r="3946" b="16597"/>
          <a:stretch/>
        </p:blipFill>
        <p:spPr bwMode="auto">
          <a:xfrm>
            <a:off x="1" y="26877"/>
            <a:ext cx="9058770" cy="6066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5331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780" t="6875" r="4796" b="4143"/>
          <a:stretch/>
        </p:blipFill>
        <p:spPr bwMode="auto">
          <a:xfrm>
            <a:off x="179512" y="-1"/>
            <a:ext cx="8784976" cy="6630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472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06"/>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8986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Tree>
    <p:extLst>
      <p:ext uri="{BB962C8B-B14F-4D97-AF65-F5344CB8AC3E}">
        <p14:creationId xmlns:p14="http://schemas.microsoft.com/office/powerpoint/2010/main" val="3501283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Tree>
    <p:extLst>
      <p:ext uri="{BB962C8B-B14F-4D97-AF65-F5344CB8AC3E}">
        <p14:creationId xmlns:p14="http://schemas.microsoft.com/office/powerpoint/2010/main" val="3173443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457200" y="5589240"/>
            <a:ext cx="8229600" cy="536923"/>
          </a:xfrm>
        </p:spPr>
        <p:txBody>
          <a:bodyPr>
            <a:normAutofit fontScale="85000" lnSpcReduction="10000"/>
          </a:bodyPr>
          <a:lstStyle/>
          <a:p>
            <a:pPr marL="0" indent="0">
              <a:buNone/>
            </a:pPr>
            <a:r>
              <a:rPr lang="ru-RU" dirty="0"/>
              <a:t>«Центр оценки и развития проектного управления»</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43" t="12642" r="5861" b="14211"/>
          <a:stretch/>
        </p:blipFill>
        <p:spPr bwMode="auto">
          <a:xfrm>
            <a:off x="0" y="5173"/>
            <a:ext cx="9144000" cy="5488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3130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8"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3510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940"/>
            <a:ext cx="9114747" cy="6836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5871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2000" dirty="0" smtClean="0"/>
              <a:t>В современной литературе по управлению проектами можно выделить два основных подхода к определению проекта: системный и </a:t>
            </a:r>
            <a:r>
              <a:rPr lang="ru-RU" sz="2000" dirty="0" err="1" smtClean="0"/>
              <a:t>деятельностный</a:t>
            </a:r>
            <a:r>
              <a:rPr lang="ru-RU" sz="2000" dirty="0" smtClean="0"/>
              <a:t>. </a:t>
            </a:r>
            <a:br>
              <a:rPr lang="ru-RU" sz="2000" dirty="0" smtClean="0"/>
            </a:br>
            <a:endParaRPr lang="ru-RU" sz="2000" dirty="0"/>
          </a:p>
        </p:txBody>
      </p:sp>
      <p:sp>
        <p:nvSpPr>
          <p:cNvPr id="3" name="Объект 2"/>
          <p:cNvSpPr>
            <a:spLocks noGrp="1"/>
          </p:cNvSpPr>
          <p:nvPr>
            <p:ph idx="1"/>
          </p:nvPr>
        </p:nvSpPr>
        <p:spPr>
          <a:xfrm>
            <a:off x="457200" y="1268760"/>
            <a:ext cx="8229600" cy="5328592"/>
          </a:xfrm>
        </p:spPr>
        <p:txBody>
          <a:bodyPr>
            <a:noAutofit/>
          </a:bodyPr>
          <a:lstStyle/>
          <a:p>
            <a:pPr marL="0" indent="0">
              <a:buNone/>
            </a:pPr>
            <a:r>
              <a:rPr lang="ru-RU" sz="1600" dirty="0" smtClean="0"/>
              <a:t>Системный подход определяет проект как систему временных действий, направленных на достижение неповторимого, но в то же время определенного результата. </a:t>
            </a:r>
          </a:p>
          <a:p>
            <a:pPr marL="0" indent="0" algn="ctr">
              <a:buNone/>
            </a:pPr>
            <a:r>
              <a:rPr lang="ru-RU" sz="1600" b="1" dirty="0"/>
              <a:t>	</a:t>
            </a:r>
            <a:r>
              <a:rPr lang="ru-RU" sz="1600" b="1" dirty="0" smtClean="0"/>
              <a:t>«Проект — временное предприятие для создания уникальных продуктов, услуг или результатов»</a:t>
            </a:r>
            <a:r>
              <a:rPr lang="ru-RU" sz="1600" dirty="0" smtClean="0"/>
              <a:t> . </a:t>
            </a:r>
          </a:p>
          <a:p>
            <a:pPr marL="0" indent="0">
              <a:buNone/>
            </a:pPr>
            <a:r>
              <a:rPr lang="ru-RU" sz="1600" dirty="0" smtClean="0"/>
              <a:t>Системный подход к определению проекта предопределяет основные его характеристики. Проекты могут быть разнообразными и многоплановыми. Однако все они имеют следующие общие характеристики: </a:t>
            </a:r>
          </a:p>
          <a:p>
            <a:pPr marL="0" indent="0">
              <a:buNone/>
            </a:pPr>
            <a:r>
              <a:rPr lang="ru-RU" sz="1600" dirty="0" smtClean="0"/>
              <a:t>— разовость — все проекты представляют собой разовое явление. Они приходят и уходят, появляются и исчезают, оставляя после себя конкретные результаты, существенно отличаясь от наших повседневных обязанностей и деятельности; </a:t>
            </a:r>
          </a:p>
          <a:p>
            <a:pPr marL="0" indent="0">
              <a:buNone/>
            </a:pPr>
            <a:r>
              <a:rPr lang="ru-RU" sz="1600" dirty="0" smtClean="0"/>
              <a:t>— уникальность — нет двух одинаковых проектов. Каждый из них, независимо от его результатов, в своей основе имеет что-то неповторимое, характерное только для него; </a:t>
            </a:r>
          </a:p>
          <a:p>
            <a:pPr marL="0" indent="0">
              <a:buNone/>
            </a:pPr>
            <a:r>
              <a:rPr lang="ru-RU" sz="1600" dirty="0" smtClean="0"/>
              <a:t>— </a:t>
            </a:r>
            <a:r>
              <a:rPr lang="ru-RU" sz="1600" dirty="0" err="1" smtClean="0"/>
              <a:t>инновационность</a:t>
            </a:r>
            <a:r>
              <a:rPr lang="ru-RU" sz="1600" dirty="0" smtClean="0"/>
              <a:t> — в процессе реализации проекта всегда создается нечто новое. Изменения могут быть большими или маленькими;</a:t>
            </a:r>
          </a:p>
          <a:p>
            <a:pPr marL="0" indent="0">
              <a:buNone/>
            </a:pPr>
            <a:r>
              <a:rPr lang="ru-RU" sz="1600" dirty="0" smtClean="0"/>
              <a:t>— результативность — все проекты имеют вполне определенные результаты. Это может быть новый дом, напечатанная книга, модифицированная структура компании, победа на выборах. Все проекты нацелены на получение определенных результатов, иными словами, они направлены на достижение целей; </a:t>
            </a:r>
          </a:p>
          <a:p>
            <a:pPr marL="0" indent="0">
              <a:buNone/>
            </a:pPr>
            <a:r>
              <a:rPr lang="ru-RU" sz="1600" dirty="0" smtClean="0"/>
              <a:t>— временная локализация — все проекты ограничены четкими временными рамками. </a:t>
            </a:r>
          </a:p>
          <a:p>
            <a:pPr marL="0" indent="0">
              <a:buNone/>
            </a:pPr>
            <a:r>
              <a:rPr lang="ru-RU" sz="1600" dirty="0" smtClean="0"/>
              <a:t>Проект — это создание чего-либо к установленному сроку, он имеет планируемую дату завершения, после которой команда проектантов распускается.</a:t>
            </a:r>
            <a:endParaRPr lang="ru-RU" sz="1600" dirty="0"/>
          </a:p>
        </p:txBody>
      </p:sp>
    </p:spTree>
    <p:extLst>
      <p:ext uri="{BB962C8B-B14F-4D97-AF65-F5344CB8AC3E}">
        <p14:creationId xmlns:p14="http://schemas.microsoft.com/office/powerpoint/2010/main" val="2107442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Второй подход — </a:t>
            </a:r>
            <a:r>
              <a:rPr lang="ru-RU" dirty="0" err="1" smtClean="0"/>
              <a:t>деятельностный</a:t>
            </a:r>
            <a:endParaRPr lang="ru-RU" dirty="0"/>
          </a:p>
        </p:txBody>
      </p:sp>
      <p:sp>
        <p:nvSpPr>
          <p:cNvPr id="3" name="Объект 2"/>
          <p:cNvSpPr>
            <a:spLocks noGrp="1"/>
          </p:cNvSpPr>
          <p:nvPr>
            <p:ph idx="1"/>
          </p:nvPr>
        </p:nvSpPr>
        <p:spPr/>
        <p:txBody>
          <a:bodyPr>
            <a:normAutofit/>
          </a:bodyPr>
          <a:lstStyle/>
          <a:p>
            <a:pPr marL="0" indent="0">
              <a:buNone/>
            </a:pPr>
            <a:r>
              <a:rPr lang="ru-RU" dirty="0" smtClean="0"/>
              <a:t>— трактует проект как деятельность субъекта по переводу объекта из наличного состояния в состояние желаемого будущего, которое наиболее полно отвечает его представлениям. Таким образом, проект в самом широком смысле может пониматься как творческая, разумная, целеполагающая деятельность субъекта.</a:t>
            </a:r>
            <a:endParaRPr lang="ru-RU" dirty="0"/>
          </a:p>
        </p:txBody>
      </p:sp>
    </p:spTree>
    <p:extLst>
      <p:ext uri="{BB962C8B-B14F-4D97-AF65-F5344CB8AC3E}">
        <p14:creationId xmlns:p14="http://schemas.microsoft.com/office/powerpoint/2010/main" val="75938901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3951</TotalTime>
  <Words>280</Words>
  <Application>Microsoft Office PowerPoint</Application>
  <PresentationFormat>Экран (4:3)</PresentationFormat>
  <Paragraphs>36</Paragraphs>
  <Slides>48</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48</vt:i4>
      </vt:variant>
    </vt:vector>
  </HeadingPairs>
  <TitlesOfParts>
    <vt:vector size="49" baseType="lpstr">
      <vt:lpstr>Тема Office</vt:lpstr>
      <vt:lpstr>Введение в управление проектами</vt:lpstr>
      <vt:lpstr>Потребность в профессиональных руководителях проектов к 2027 году, по странам и отраслям</vt:lpstr>
      <vt:lpstr>Презентация PowerPoint</vt:lpstr>
      <vt:lpstr>IPMA Delta – программа сертификации организаций, в рамках которой оценивается уровень организационно – технической зрелости по управлению.</vt:lpstr>
      <vt:lpstr>Презентация PowerPoint</vt:lpstr>
      <vt:lpstr>Презентация PowerPoint</vt:lpstr>
      <vt:lpstr>Презентация PowerPoint</vt:lpstr>
      <vt:lpstr>В современной литературе по управлению проектами можно выделить два основных подхода к определению проекта: системный и деятельностный.  </vt:lpstr>
      <vt:lpstr>Второй подход — деятельностный</vt:lpstr>
      <vt:lpstr>Презентация PowerPoint</vt:lpstr>
      <vt:lpstr>Элементы проектной деятельн</vt:lpstr>
      <vt:lpstr>Объектами проектирования могут быть:</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Сергей Боднар</dc:creator>
  <cp:lastModifiedBy>Сергей Боднар</cp:lastModifiedBy>
  <cp:revision>10</cp:revision>
  <dcterms:created xsi:type="dcterms:W3CDTF">2021-08-27T12:21:21Z</dcterms:created>
  <dcterms:modified xsi:type="dcterms:W3CDTF">2021-08-30T06:12:53Z</dcterms:modified>
</cp:coreProperties>
</file>